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96" r:id="rId1"/>
  </p:sldMasterIdLst>
  <p:notesMasterIdLst>
    <p:notesMasterId r:id="rId9"/>
  </p:notesMasterIdLst>
  <p:sldIdLst>
    <p:sldId id="256" r:id="rId2"/>
    <p:sldId id="263" r:id="rId3"/>
    <p:sldId id="257" r:id="rId4"/>
    <p:sldId id="264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28" autoAdjust="0"/>
    <p:restoredTop sz="94658"/>
  </p:normalViewPr>
  <p:slideViewPr>
    <p:cSldViewPr snapToGrid="0">
      <p:cViewPr varScale="1">
        <p:scale>
          <a:sx n="108" d="100"/>
          <a:sy n="108" d="100"/>
        </p:scale>
        <p:origin x="20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75CB4-8526-B34B-8727-61E889F60504}" type="datetimeFigureOut">
              <a:rPr lang="en-CH" smtClean="0"/>
              <a:t>10/28/25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3EFBD-CD27-884F-9A63-4674DC7F07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602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3EFBD-CD27-884F-9A63-4674DC7F077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46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53884-9043-995A-FE31-3E21E2A3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34919"/>
            <a:ext cx="85145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00354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17694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7437705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2450729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7270417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87690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114870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2572077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7434208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991872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728288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388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38BA62-00C2-FF6A-2195-05FA5F4B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132" y="6356349"/>
            <a:ext cx="1011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810770-B09F-40D3-707F-A03D9CA59BC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704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DD74393-E462-BE64-838C-ACE556484818}"/>
              </a:ext>
            </a:extLst>
          </p:cNvPr>
          <p:cNvSpPr txBox="1"/>
          <p:nvPr/>
        </p:nvSpPr>
        <p:spPr>
          <a:xfrm>
            <a:off x="753626" y="1028701"/>
            <a:ext cx="4372550" cy="251843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800" b="1" cap="all" spc="750" dirty="0">
                <a:latin typeface="Arial heading"/>
                <a:ea typeface="+mj-ea"/>
                <a:cs typeface="+mj-cs"/>
              </a:rPr>
              <a:t>Multimodality</a:t>
            </a:r>
          </a:p>
        </p:txBody>
      </p:sp>
      <p:pic>
        <p:nvPicPr>
          <p:cNvPr id="12" name="Picture 11" descr="A diagram of multimodality&#10;&#10;Description automatically generated">
            <a:extLst>
              <a:ext uri="{FF2B5EF4-FFF2-40B4-BE49-F238E27FC236}">
                <a16:creationId xmlns:a16="http://schemas.microsoft.com/office/drawing/2014/main" id="{E1EA1FD2-214C-52CA-FFA3-8BD8A6A97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9" y="225217"/>
            <a:ext cx="6407565" cy="64075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37D21D-D753-81C0-B209-A299597FBF37}"/>
              </a:ext>
            </a:extLst>
          </p:cNvPr>
          <p:cNvSpPr txBox="1"/>
          <p:nvPr/>
        </p:nvSpPr>
        <p:spPr>
          <a:xfrm>
            <a:off x="9458325" y="6406699"/>
            <a:ext cx="2157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Multimodality. Wikipedia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FD115C-CB0D-7B28-045B-52CC12E4B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626" y="595333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CH" altLang="en-US" sz="1000" b="0" i="0" u="none" strike="noStrike" cap="none" normalizeH="0" baseline="0" bmk="_Hlk189144071">
                <a:ln>
                  <a:noFill/>
                </a:ln>
                <a:solidFill>
                  <a:schemeClr val="tx1"/>
                </a:solidFill>
                <a:effectLst/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 </a:t>
            </a:r>
            <a:endParaRPr kumimoji="0" lang="it-CH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49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51D1AF-F14E-34A0-F25D-C3462000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b="1" kern="120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the Importance of Emojis in Multimodal Digital Communication </a:t>
            </a:r>
            <a:endParaRPr lang="en-US" sz="2800" kern="12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4C0B7-1BD2-E701-F2DB-421D440C5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90966" y="3428999"/>
            <a:ext cx="4805691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Graphic 6" descr="Chat">
            <a:extLst>
              <a:ext uri="{FF2B5EF4-FFF2-40B4-BE49-F238E27FC236}">
                <a16:creationId xmlns:a16="http://schemas.microsoft.com/office/drawing/2014/main" id="{3D200D5F-BDA7-980B-5D30-7C25A625A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6936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63067A-E459-FBE1-2732-BFF3C656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Hook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6E334-D9FC-1B6A-5AA3-447B3B69A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40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Multimodality means combining different forms of communication, like text, images, sound, or gestures, to share a message more effectively.</a:t>
            </a:r>
          </a:p>
          <a:p>
            <a:pPr marL="0" indent="0">
              <a:buNone/>
            </a:pPr>
            <a:endParaRPr lang="en-CH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H" sz="1800" dirty="0"/>
          </a:p>
        </p:txBody>
      </p:sp>
      <p:pic>
        <p:nvPicPr>
          <p:cNvPr id="6" name="Picture 5" descr="A screenshot of a chat&#10;&#10;Description automatically generated">
            <a:extLst>
              <a:ext uri="{FF2B5EF4-FFF2-40B4-BE49-F238E27FC236}">
                <a16:creationId xmlns:a16="http://schemas.microsoft.com/office/drawing/2014/main" id="{986AB736-7E22-A5E2-A1F3-6EF93897B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144" y="2030680"/>
            <a:ext cx="4684047" cy="41817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87F1DD-D519-705F-1A20-9FE10F0F7C2D}"/>
              </a:ext>
            </a:extLst>
          </p:cNvPr>
          <p:cNvSpPr txBox="1"/>
          <p:nvPr/>
        </p:nvSpPr>
        <p:spPr>
          <a:xfrm>
            <a:off x="7532914" y="6212444"/>
            <a:ext cx="4027079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Greenwald, Lisa. 2019. </a:t>
            </a:r>
            <a:r>
              <a:rPr lang="en-CH" sz="9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TBH, This Is Awkward.</a:t>
            </a: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New York: Katherine Tegen Books.</a:t>
            </a:r>
            <a:endParaRPr lang="en-CH" sz="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674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F9F069-C523-8239-1852-BC5384C34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0DF449-E927-84FB-B403-1C23D947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CH" dirty="0" err="1"/>
              <a:t>Comprehension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F03E80E-6058-862E-A7D5-F691C83E53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n-GB" dirty="0"/>
              <a:t>Meaning changes if language comes with or without emojis</a:t>
            </a:r>
          </a:p>
          <a:p>
            <a:pPr lvl="1"/>
            <a:r>
              <a:rPr lang="en-GB" dirty="0"/>
              <a:t>Without Emojis</a:t>
            </a:r>
          </a:p>
        </p:txBody>
      </p:sp>
      <p:pic>
        <p:nvPicPr>
          <p:cNvPr id="10" name="Content Placeholder 4" descr="A screenshot of a chat&#10;&#10;Description automatically generated">
            <a:extLst>
              <a:ext uri="{FF2B5EF4-FFF2-40B4-BE49-F238E27FC236}">
                <a16:creationId xmlns:a16="http://schemas.microsoft.com/office/drawing/2014/main" id="{6E2DCC51-5E44-9763-EAD9-DA207BF9E6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38328" y="1654560"/>
            <a:ext cx="6194291" cy="435598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98EF29-5AAF-0CD8-AD70-474D58C30C28}"/>
              </a:ext>
            </a:extLst>
          </p:cNvPr>
          <p:cNvSpPr/>
          <p:nvPr/>
        </p:nvSpPr>
        <p:spPr>
          <a:xfrm>
            <a:off x="7491346" y="5574836"/>
            <a:ext cx="809501" cy="232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654662-6447-36B5-EA3F-840C78963BD4}"/>
              </a:ext>
            </a:extLst>
          </p:cNvPr>
          <p:cNvSpPr txBox="1"/>
          <p:nvPr/>
        </p:nvSpPr>
        <p:spPr>
          <a:xfrm>
            <a:off x="7532914" y="6212444"/>
            <a:ext cx="4027079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Greenwald, Lisa. 2019. </a:t>
            </a:r>
            <a:r>
              <a:rPr lang="en-CH" sz="9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TBH, This Is Awkward.</a:t>
            </a: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New York: Katherine Tegen Books.</a:t>
            </a:r>
            <a:endParaRPr lang="en-CH" sz="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9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474779-964F-B9A3-C9AC-9673E922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CH" dirty="0" err="1"/>
              <a:t>Comprehension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372D0A9-0084-8C5F-9F8F-065B0430B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n-GB" dirty="0"/>
              <a:t>Meaning changes if language comes with or without emojis</a:t>
            </a:r>
          </a:p>
          <a:p>
            <a:pPr lvl="1"/>
            <a:r>
              <a:rPr lang="en-GB" dirty="0"/>
              <a:t>With Emojis</a:t>
            </a:r>
          </a:p>
        </p:txBody>
      </p:sp>
      <p:pic>
        <p:nvPicPr>
          <p:cNvPr id="10" name="Content Placeholder 4" descr="A screenshot of a chat&#10;&#10;Description automatically generated">
            <a:extLst>
              <a:ext uri="{FF2B5EF4-FFF2-40B4-BE49-F238E27FC236}">
                <a16:creationId xmlns:a16="http://schemas.microsoft.com/office/drawing/2014/main" id="{AD147CBD-8597-CF44-5042-6CDE12DC5F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38328" y="1654560"/>
            <a:ext cx="6194291" cy="4355984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453C71-E6F4-8818-E460-A0CE7ABBC734}"/>
              </a:ext>
            </a:extLst>
          </p:cNvPr>
          <p:cNvSpPr txBox="1"/>
          <p:nvPr/>
        </p:nvSpPr>
        <p:spPr>
          <a:xfrm>
            <a:off x="7532914" y="6212444"/>
            <a:ext cx="4027079" cy="278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Greenwald, Lisa. 2019. </a:t>
            </a:r>
            <a:r>
              <a:rPr lang="en-CH" sz="9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TBH, This Is Awkward.</a:t>
            </a:r>
            <a:r>
              <a:rPr lang="en-CH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New York: Katherine Tegen Books.</a:t>
            </a:r>
            <a:endParaRPr lang="en-CH" sz="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39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8C332B-1F54-59EA-3B46-246ECC0D8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Meaning of emojis changes in context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2F206B3-895F-4252-3D39-1305BEF15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dirty="0"/>
              <a:t>The </a:t>
            </a:r>
            <a:r>
              <a:rPr lang="fr-CH" dirty="0" err="1"/>
              <a:t>meaning</a:t>
            </a:r>
            <a:r>
              <a:rPr lang="fr-CH" dirty="0"/>
              <a:t> matches w</a:t>
            </a:r>
            <a:r>
              <a:rPr lang="en-CH"/>
              <a:t>hat is said </a:t>
            </a:r>
            <a:r>
              <a:rPr lang="en-GB" dirty="0"/>
              <a:t>in the message </a:t>
            </a:r>
          </a:p>
          <a:p>
            <a:pPr lvl="1"/>
            <a:r>
              <a:rPr lang="en-GB" dirty="0"/>
              <a:t>A: Did you read Atwood’s last book? </a:t>
            </a:r>
          </a:p>
          <a:p>
            <a:pPr lvl="1"/>
            <a:r>
              <a:rPr lang="en-GB" dirty="0"/>
              <a:t>B: I </a:t>
            </a:r>
            <a:r>
              <a:rPr lang="en-CH"/>
              <a:t>😢</a:t>
            </a:r>
            <a:r>
              <a:rPr lang="fr-CH" dirty="0"/>
              <a:t>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!</a:t>
            </a:r>
            <a:endParaRPr lang="en-GB" dirty="0"/>
          </a:p>
          <a:p>
            <a:endParaRPr lang="en-GB" dirty="0"/>
          </a:p>
          <a:p>
            <a:r>
              <a:rPr lang="en-GB" dirty="0"/>
              <a:t>The meaning is that B cried a lot while reading</a:t>
            </a:r>
          </a:p>
          <a:p>
            <a:pPr lvl="1"/>
            <a:r>
              <a:rPr lang="en-GB" dirty="0"/>
              <a:t>The emoji stands for a word</a:t>
            </a:r>
          </a:p>
          <a:p>
            <a:pPr lvl="1"/>
            <a:r>
              <a:rPr lang="en-GB" dirty="0"/>
              <a:t>What is communicated corresponds to what is said</a:t>
            </a:r>
          </a:p>
          <a:p>
            <a:endParaRPr lang="fr-CH" dirty="0"/>
          </a:p>
          <a:p>
            <a:r>
              <a:rPr lang="fr-CH" dirty="0"/>
              <a:t>The </a:t>
            </a:r>
            <a:r>
              <a:rPr lang="fr-CH" dirty="0" err="1"/>
              <a:t>meaning</a:t>
            </a:r>
            <a:r>
              <a:rPr lang="en-CH"/>
              <a:t> </a:t>
            </a:r>
            <a:r>
              <a:rPr lang="en-GB" dirty="0"/>
              <a:t>includes implicit information that the hearer needs to infer based on context.</a:t>
            </a:r>
            <a:endParaRPr lang="en-CH"/>
          </a:p>
          <a:p>
            <a:pPr lvl="1"/>
            <a:r>
              <a:rPr lang="en-CH"/>
              <a:t>A: I bought some chocolate</a:t>
            </a:r>
            <a:r>
              <a:rPr lang="fr-CH" dirty="0"/>
              <a:t>, do </a:t>
            </a:r>
            <a:r>
              <a:rPr lang="fr-CH" dirty="0" err="1"/>
              <a:t>you</a:t>
            </a:r>
            <a:r>
              <a:rPr lang="fr-CH" dirty="0"/>
              <a:t> </a:t>
            </a:r>
            <a:r>
              <a:rPr lang="fr-CH" dirty="0" err="1"/>
              <a:t>want</a:t>
            </a:r>
            <a:r>
              <a:rPr lang="fr-CH" dirty="0"/>
              <a:t> </a:t>
            </a:r>
            <a:r>
              <a:rPr lang="fr-CH" dirty="0" err="1"/>
              <a:t>some</a:t>
            </a:r>
            <a:r>
              <a:rPr lang="fr-CH" dirty="0"/>
              <a:t>?</a:t>
            </a:r>
            <a:endParaRPr lang="en-CH"/>
          </a:p>
          <a:p>
            <a:pPr lvl="1"/>
            <a:r>
              <a:rPr lang="en-CH"/>
              <a:t>B: </a:t>
            </a:r>
            <a:r>
              <a:rPr lang="en-GB" dirty="0"/>
              <a:t>No, thanks </a:t>
            </a:r>
            <a:r>
              <a:rPr lang="en-CH"/>
              <a:t>😢</a:t>
            </a:r>
            <a:endParaRPr lang="en-GB" dirty="0"/>
          </a:p>
          <a:p>
            <a:endParaRPr lang="en-GB" dirty="0"/>
          </a:p>
          <a:p>
            <a:r>
              <a:rPr lang="en-GB" dirty="0"/>
              <a:t>The meaning is that although B refuses A’s offer they would have liked to accept it, but something prevents them from accepting (e.g., they have already brushed their teeth).</a:t>
            </a:r>
          </a:p>
          <a:p>
            <a:pPr lvl="1"/>
            <a:r>
              <a:rPr lang="en-GB" dirty="0"/>
              <a:t>The emoji describes the emotion of the speaker</a:t>
            </a:r>
          </a:p>
          <a:p>
            <a:pPr lvl="1"/>
            <a:r>
              <a:rPr lang="en-GB" dirty="0"/>
              <a:t>What is communicated goes beyond what is said</a:t>
            </a:r>
            <a:endParaRPr lang="en-CH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70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22193-B6C8-6CB2-240C-EF2E78131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53894" cy="1325563"/>
          </a:xfrm>
        </p:spPr>
        <p:txBody>
          <a:bodyPr>
            <a:normAutofit fontScale="90000"/>
          </a:bodyPr>
          <a:lstStyle/>
          <a:p>
            <a:r>
              <a:rPr lang="fr-CH" dirty="0"/>
              <a:t>Discussion: d</a:t>
            </a:r>
            <a:r>
              <a:rPr lang="en-CH"/>
              <a:t>igital</a:t>
            </a:r>
            <a:r>
              <a:rPr lang="fr-CH" dirty="0"/>
              <a:t> </a:t>
            </a:r>
            <a:r>
              <a:rPr lang="en-CH"/>
              <a:t>communication </a:t>
            </a:r>
            <a:r>
              <a:rPr lang="en-CH" dirty="0"/>
              <a:t>is multimodal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1EFF6-887E-A4E1-8B7A-60555A399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53894" cy="4351338"/>
          </a:xfrm>
        </p:spPr>
        <p:txBody>
          <a:bodyPr>
            <a:normAutofit fontScale="85000" lnSpcReduction="10000"/>
          </a:bodyPr>
          <a:lstStyle/>
          <a:p>
            <a:r>
              <a:rPr lang="en-CH"/>
              <a:t>Text </a:t>
            </a:r>
            <a:r>
              <a:rPr lang="fr-CH" dirty="0"/>
              <a:t>and e</a:t>
            </a:r>
            <a:r>
              <a:rPr lang="en-CH"/>
              <a:t>moji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together</a:t>
            </a:r>
            <a:r>
              <a:rPr lang="fr-CH" dirty="0"/>
              <a:t> to </a:t>
            </a:r>
            <a:r>
              <a:rPr lang="fr-CH" dirty="0" err="1"/>
              <a:t>construct</a:t>
            </a:r>
            <a:r>
              <a:rPr lang="fr-CH" dirty="0"/>
              <a:t> </a:t>
            </a:r>
            <a:r>
              <a:rPr lang="fr-CH" dirty="0" err="1"/>
              <a:t>meaning</a:t>
            </a:r>
            <a:endParaRPr lang="fr-CH" dirty="0"/>
          </a:p>
          <a:p>
            <a:r>
              <a:rPr lang="fr-CH" dirty="0" err="1"/>
              <a:t>Text</a:t>
            </a:r>
            <a:r>
              <a:rPr lang="fr-CH" dirty="0"/>
              <a:t> and emoji correspond</a:t>
            </a:r>
          </a:p>
          <a:p>
            <a:pPr lvl="1"/>
            <a:r>
              <a:rPr lang="en-CH">
                <a:sym typeface="Wingdings" pitchFamily="2" charset="2"/>
              </a:rPr>
              <a:t>I </a:t>
            </a:r>
            <a:r>
              <a:rPr lang="en-CH" dirty="0">
                <a:sym typeface="Wingdings" pitchFamily="2" charset="2"/>
              </a:rPr>
              <a:t>am happy </a:t>
            </a:r>
            <a:r>
              <a:rPr lang="en-CH" dirty="0"/>
              <a:t>😀</a:t>
            </a:r>
          </a:p>
          <a:p>
            <a:pPr lvl="1"/>
            <a:r>
              <a:rPr lang="fr-CH" dirty="0"/>
              <a:t>The e</a:t>
            </a:r>
            <a:r>
              <a:rPr lang="en-CH"/>
              <a:t>moji </a:t>
            </a:r>
            <a:r>
              <a:rPr lang="fr-CH" dirty="0"/>
              <a:t>corresponds to</a:t>
            </a:r>
            <a:r>
              <a:rPr lang="en-CH"/>
              <a:t> </a:t>
            </a:r>
            <a:r>
              <a:rPr lang="en-CH" dirty="0"/>
              <a:t>the </a:t>
            </a:r>
            <a:r>
              <a:rPr lang="en-CH"/>
              <a:t>emotion </a:t>
            </a:r>
            <a:r>
              <a:rPr lang="fr-CH" dirty="0" err="1"/>
              <a:t>described</a:t>
            </a:r>
            <a:r>
              <a:rPr lang="fr-CH" dirty="0"/>
              <a:t> in the </a:t>
            </a:r>
            <a:r>
              <a:rPr lang="fr-CH" dirty="0" err="1"/>
              <a:t>text</a:t>
            </a:r>
            <a:r>
              <a:rPr lang="fr-CH" dirty="0"/>
              <a:t> by</a:t>
            </a:r>
            <a:r>
              <a:rPr lang="en-CH"/>
              <a:t> the speaker</a:t>
            </a:r>
            <a:endParaRPr lang="en-CH" dirty="0"/>
          </a:p>
          <a:p>
            <a:r>
              <a:rPr lang="en-GB" dirty="0"/>
              <a:t>Text and emoji work separately</a:t>
            </a:r>
          </a:p>
          <a:p>
            <a:pPr lvl="1"/>
            <a:r>
              <a:rPr lang="en-CH"/>
              <a:t>I am sad 😀</a:t>
            </a:r>
            <a:endParaRPr lang="fr-CH" dirty="0"/>
          </a:p>
          <a:p>
            <a:pPr lvl="1"/>
            <a:r>
              <a:rPr lang="fr-CH" dirty="0"/>
              <a:t>The emoji </a:t>
            </a:r>
            <a:r>
              <a:rPr lang="fr-CH" dirty="0" err="1"/>
              <a:t>indicates</a:t>
            </a:r>
            <a:r>
              <a:rPr lang="en-CH"/>
              <a:t> </a:t>
            </a:r>
            <a:r>
              <a:rPr lang="fr-CH" dirty="0" err="1"/>
              <a:t>that</a:t>
            </a:r>
            <a:r>
              <a:rPr lang="fr-CH" dirty="0"/>
              <a:t> the speaker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sad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As a </a:t>
            </a:r>
            <a:r>
              <a:rPr lang="fr-CH" dirty="0" err="1"/>
              <a:t>result</a:t>
            </a:r>
            <a:r>
              <a:rPr lang="fr-CH" dirty="0"/>
              <a:t> the </a:t>
            </a:r>
            <a:r>
              <a:rPr lang="fr-CH" dirty="0" err="1"/>
              <a:t>text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interpreted</a:t>
            </a:r>
            <a:r>
              <a:rPr lang="fr-CH" dirty="0"/>
              <a:t> as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ironic</a:t>
            </a:r>
            <a:endParaRPr lang="en-CH"/>
          </a:p>
          <a:p>
            <a:r>
              <a:rPr lang="fr-CH" dirty="0" err="1"/>
              <a:t>Each</a:t>
            </a:r>
            <a:r>
              <a:rPr lang="fr-CH" dirty="0"/>
              <a:t> mode influences the </a:t>
            </a:r>
            <a:r>
              <a:rPr lang="fr-CH" dirty="0" err="1"/>
              <a:t>overall</a:t>
            </a:r>
            <a:r>
              <a:rPr lang="fr-CH" dirty="0"/>
              <a:t> multimodal </a:t>
            </a:r>
            <a:r>
              <a:rPr lang="fr-CH" dirty="0" err="1"/>
              <a:t>meaning</a:t>
            </a:r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1A906-0290-988F-6279-CFBE7BEBFD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08" r="56166" b="-1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02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ngEdu (Astra)">
      <a:dk1>
        <a:srgbClr val="000000"/>
      </a:dk1>
      <a:lt1>
        <a:srgbClr val="FFFFFF"/>
      </a:lt1>
      <a:dk2>
        <a:srgbClr val="364151"/>
      </a:dk2>
      <a:lt2>
        <a:srgbClr val="DFD3BB"/>
      </a:lt2>
      <a:accent1>
        <a:srgbClr val="83C0CC"/>
      </a:accent1>
      <a:accent2>
        <a:srgbClr val="489FB5"/>
      </a:accent2>
      <a:accent3>
        <a:srgbClr val="166979"/>
      </a:accent3>
      <a:accent4>
        <a:srgbClr val="2A4C66"/>
      </a:accent4>
      <a:accent5>
        <a:srgbClr val="2B4B66"/>
      </a:accent5>
      <a:accent6>
        <a:srgbClr val="364151"/>
      </a:accent6>
      <a:hlink>
        <a:srgbClr val="4EB4B3"/>
      </a:hlink>
      <a:folHlink>
        <a:srgbClr val="1B094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F7FDCEC-B479-6C49-A822-34C2B3CD9B5E}" vid="{BB625D22-1640-6740-A6A8-D996DF85C5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standard2</Template>
  <TotalTime>79</TotalTime>
  <Words>338</Words>
  <Application>Microsoft Macintosh PowerPoint</Application>
  <PresentationFormat>Widescreen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Light</vt:lpstr>
      <vt:lpstr>Arial</vt:lpstr>
      <vt:lpstr>Arial heading</vt:lpstr>
      <vt:lpstr>Times New Roman</vt:lpstr>
      <vt:lpstr>Wingdings</vt:lpstr>
      <vt:lpstr>Office</vt:lpstr>
      <vt:lpstr>PowerPoint Presentation</vt:lpstr>
      <vt:lpstr>the Importance of Emojis in Multimodal Digital Communication </vt:lpstr>
      <vt:lpstr>Hook activity</vt:lpstr>
      <vt:lpstr>Comprehension</vt:lpstr>
      <vt:lpstr>Comprehension</vt:lpstr>
      <vt:lpstr>The Meaning of emojis changes in context</vt:lpstr>
      <vt:lpstr>Discussion: digital communication is multimodal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ABBASSI Sihem</dc:creator>
  <cp:lastModifiedBy>MAILLAT Didier</cp:lastModifiedBy>
  <cp:revision>14</cp:revision>
  <dcterms:created xsi:type="dcterms:W3CDTF">2024-12-02T12:48:54Z</dcterms:created>
  <dcterms:modified xsi:type="dcterms:W3CDTF">2025-10-28T16:26:01Z</dcterms:modified>
</cp:coreProperties>
</file>